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sldIdLst>
    <p:sldId id="257" r:id="rId2"/>
    <p:sldId id="256" r:id="rId3"/>
    <p:sldId id="258" r:id="rId4"/>
    <p:sldId id="259" r:id="rId5"/>
    <p:sldId id="260" r:id="rId6"/>
    <p:sldId id="261" r:id="rId7"/>
    <p:sldId id="262" r:id="rId8"/>
    <p:sldId id="263" r:id="rId9"/>
    <p:sldId id="264" r:id="rId10"/>
    <p:sldId id="265" r:id="rId11"/>
    <p:sldId id="266" r:id="rId12"/>
    <p:sldId id="27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3C6204-5BB0-450A-9B12-9E9E424E417C}"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DCDC61EE-9F73-4389-B5CA-82C28E03F4A3}">
      <dgm:prSet/>
      <dgm:spPr/>
      <dgm:t>
        <a:bodyPr/>
        <a:lstStyle/>
        <a:p>
          <a:r>
            <a:rPr lang="en-US"/>
            <a:t>Sidney concludes that poetry is an essential and elevated form of literature, capable of providing both pleasure and knowledge. He reaffirms the value of poetry as a means of instruction, inspiration, and ethical development.  "An Apology for Poetry" stands as a defense of the poetic art and its enduring significance in human culture and education. </a:t>
          </a:r>
        </a:p>
      </dgm:t>
    </dgm:pt>
    <dgm:pt modelId="{297EE13A-36F7-42E0-8416-CC1A823A70FF}" type="parTrans" cxnId="{D8B21C79-A32B-4251-832A-3A9FBEFCD24D}">
      <dgm:prSet/>
      <dgm:spPr/>
      <dgm:t>
        <a:bodyPr/>
        <a:lstStyle/>
        <a:p>
          <a:endParaRPr lang="en-US"/>
        </a:p>
      </dgm:t>
    </dgm:pt>
    <dgm:pt modelId="{46973EE8-AE93-41CB-9159-2D105706FA23}" type="sibTrans" cxnId="{D8B21C79-A32B-4251-832A-3A9FBEFCD24D}">
      <dgm:prSet/>
      <dgm:spPr/>
      <dgm:t>
        <a:bodyPr/>
        <a:lstStyle/>
        <a:p>
          <a:endParaRPr lang="en-US"/>
        </a:p>
      </dgm:t>
    </dgm:pt>
    <dgm:pt modelId="{ADFB5AE3-2819-4082-BC57-B63954964CD1}">
      <dgm:prSet/>
      <dgm:spPr/>
      <dgm:t>
        <a:bodyPr/>
        <a:lstStyle/>
        <a:p>
          <a:r>
            <a:rPr lang="en-US"/>
            <a:t>Thus, "An Apology for Poetry" showcases Sir Philip Sidney's deep understanding of classical and humanist traditions while advocating for the enduring importance of poetry as a form of expression, communication, and moral instruction.</a:t>
          </a:r>
        </a:p>
      </dgm:t>
    </dgm:pt>
    <dgm:pt modelId="{8D4DCB74-FE6E-4A81-AABC-F49E70FBC0B9}" type="parTrans" cxnId="{47DC4BB8-533B-4954-AA61-E79656F03C32}">
      <dgm:prSet/>
      <dgm:spPr/>
      <dgm:t>
        <a:bodyPr/>
        <a:lstStyle/>
        <a:p>
          <a:endParaRPr lang="en-US"/>
        </a:p>
      </dgm:t>
    </dgm:pt>
    <dgm:pt modelId="{08B99A58-F09F-4AA0-B8BF-80298FA45493}" type="sibTrans" cxnId="{47DC4BB8-533B-4954-AA61-E79656F03C32}">
      <dgm:prSet/>
      <dgm:spPr/>
      <dgm:t>
        <a:bodyPr/>
        <a:lstStyle/>
        <a:p>
          <a:endParaRPr lang="en-US"/>
        </a:p>
      </dgm:t>
    </dgm:pt>
    <dgm:pt modelId="{B22A7F64-4B5A-4CDE-B0DD-EEDC03863079}">
      <dgm:prSet/>
      <dgm:spPr/>
      <dgm:t>
        <a:bodyPr/>
        <a:lstStyle/>
        <a:p>
          <a:r>
            <a:rPr lang="en-US"/>
            <a:t>In "An Apology for Poetry," Sidney defends poetry and poetic literature against the prevailing criticisms and attacks it faced during his time. The essay is written in the form of a dialogue, where Sidney, under the persona of an interlocutor named "Bussy D'Ambois," presents his arguments in favor of poetry.</a:t>
          </a:r>
        </a:p>
      </dgm:t>
    </dgm:pt>
    <dgm:pt modelId="{9EF8CC7E-F786-4661-AD53-9D0F5640F896}" type="parTrans" cxnId="{F873B566-B676-4247-836A-E9EBE88CB7CD}">
      <dgm:prSet/>
      <dgm:spPr/>
      <dgm:t>
        <a:bodyPr/>
        <a:lstStyle/>
        <a:p>
          <a:endParaRPr lang="en-US"/>
        </a:p>
      </dgm:t>
    </dgm:pt>
    <dgm:pt modelId="{00289FCD-51AF-41B1-9129-DB04B6667232}" type="sibTrans" cxnId="{F873B566-B676-4247-836A-E9EBE88CB7CD}">
      <dgm:prSet/>
      <dgm:spPr/>
      <dgm:t>
        <a:bodyPr/>
        <a:lstStyle/>
        <a:p>
          <a:endParaRPr lang="en-US"/>
        </a:p>
      </dgm:t>
    </dgm:pt>
    <dgm:pt modelId="{00EDFB54-CF52-4189-927A-F193E833C3DD}" type="pres">
      <dgm:prSet presAssocID="{E93C6204-5BB0-450A-9B12-9E9E424E417C}" presName="root" presStyleCnt="0">
        <dgm:presLayoutVars>
          <dgm:dir/>
          <dgm:resizeHandles val="exact"/>
        </dgm:presLayoutVars>
      </dgm:prSet>
      <dgm:spPr/>
    </dgm:pt>
    <dgm:pt modelId="{32673AFD-CE56-4420-9B85-7DD3D96DD03E}" type="pres">
      <dgm:prSet presAssocID="{DCDC61EE-9F73-4389-B5CA-82C28E03F4A3}" presName="compNode" presStyleCnt="0"/>
      <dgm:spPr/>
    </dgm:pt>
    <dgm:pt modelId="{55D3280F-5B5D-408B-B187-974BC6E9F6B9}" type="pres">
      <dgm:prSet presAssocID="{DCDC61EE-9F73-4389-B5CA-82C28E03F4A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471FF5AA-5401-4490-8145-1E62154CF27F}" type="pres">
      <dgm:prSet presAssocID="{DCDC61EE-9F73-4389-B5CA-82C28E03F4A3}" presName="spaceRect" presStyleCnt="0"/>
      <dgm:spPr/>
    </dgm:pt>
    <dgm:pt modelId="{CD6D9DA6-A885-47C6-B222-5747E2AEC165}" type="pres">
      <dgm:prSet presAssocID="{DCDC61EE-9F73-4389-B5CA-82C28E03F4A3}" presName="textRect" presStyleLbl="revTx" presStyleIdx="0" presStyleCnt="3">
        <dgm:presLayoutVars>
          <dgm:chMax val="1"/>
          <dgm:chPref val="1"/>
        </dgm:presLayoutVars>
      </dgm:prSet>
      <dgm:spPr/>
    </dgm:pt>
    <dgm:pt modelId="{F6C39F08-5326-4922-B23A-F6CDF2403E1F}" type="pres">
      <dgm:prSet presAssocID="{46973EE8-AE93-41CB-9159-2D105706FA23}" presName="sibTrans" presStyleCnt="0"/>
      <dgm:spPr/>
    </dgm:pt>
    <dgm:pt modelId="{CCF244C5-CE94-47B6-BB81-C46619DF0C13}" type="pres">
      <dgm:prSet presAssocID="{ADFB5AE3-2819-4082-BC57-B63954964CD1}" presName="compNode" presStyleCnt="0"/>
      <dgm:spPr/>
    </dgm:pt>
    <dgm:pt modelId="{7941E4F6-5FCD-4CDA-89A8-AC76DA079DA7}" type="pres">
      <dgm:prSet presAssocID="{ADFB5AE3-2819-4082-BC57-B63954964CD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prechaun Hat"/>
        </a:ext>
      </dgm:extLst>
    </dgm:pt>
    <dgm:pt modelId="{C526C362-4A3A-464D-814F-F405463BCB91}" type="pres">
      <dgm:prSet presAssocID="{ADFB5AE3-2819-4082-BC57-B63954964CD1}" presName="spaceRect" presStyleCnt="0"/>
      <dgm:spPr/>
    </dgm:pt>
    <dgm:pt modelId="{85E94B14-F9FE-4574-A694-2B76CDA37BA5}" type="pres">
      <dgm:prSet presAssocID="{ADFB5AE3-2819-4082-BC57-B63954964CD1}" presName="textRect" presStyleLbl="revTx" presStyleIdx="1" presStyleCnt="3">
        <dgm:presLayoutVars>
          <dgm:chMax val="1"/>
          <dgm:chPref val="1"/>
        </dgm:presLayoutVars>
      </dgm:prSet>
      <dgm:spPr/>
    </dgm:pt>
    <dgm:pt modelId="{82E9A596-1791-4D34-A7A9-500090A12A92}" type="pres">
      <dgm:prSet presAssocID="{08B99A58-F09F-4AA0-B8BF-80298FA45493}" presName="sibTrans" presStyleCnt="0"/>
      <dgm:spPr/>
    </dgm:pt>
    <dgm:pt modelId="{CE62DE8F-D948-4203-9FA2-CEC7C94307D7}" type="pres">
      <dgm:prSet presAssocID="{B22A7F64-4B5A-4CDE-B0DD-EEDC03863079}" presName="compNode" presStyleCnt="0"/>
      <dgm:spPr/>
    </dgm:pt>
    <dgm:pt modelId="{58A07FE8-E9A6-4752-A38D-CC6A525EF0B7}" type="pres">
      <dgm:prSet presAssocID="{B22A7F64-4B5A-4CDE-B0DD-EEDC0386307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oker Hat"/>
        </a:ext>
      </dgm:extLst>
    </dgm:pt>
    <dgm:pt modelId="{1067B7D3-76A9-491E-AA9A-FC1651BCAF03}" type="pres">
      <dgm:prSet presAssocID="{B22A7F64-4B5A-4CDE-B0DD-EEDC03863079}" presName="spaceRect" presStyleCnt="0"/>
      <dgm:spPr/>
    </dgm:pt>
    <dgm:pt modelId="{2A53AE3A-5A0E-4126-B784-274431C3F78F}" type="pres">
      <dgm:prSet presAssocID="{B22A7F64-4B5A-4CDE-B0DD-EEDC03863079}" presName="textRect" presStyleLbl="revTx" presStyleIdx="2" presStyleCnt="3">
        <dgm:presLayoutVars>
          <dgm:chMax val="1"/>
          <dgm:chPref val="1"/>
        </dgm:presLayoutVars>
      </dgm:prSet>
      <dgm:spPr/>
    </dgm:pt>
  </dgm:ptLst>
  <dgm:cxnLst>
    <dgm:cxn modelId="{FE8E8600-76FC-4024-818C-CAD56B31044C}" type="presOf" srcId="{DCDC61EE-9F73-4389-B5CA-82C28E03F4A3}" destId="{CD6D9DA6-A885-47C6-B222-5747E2AEC165}" srcOrd="0" destOrd="0" presId="urn:microsoft.com/office/officeart/2018/2/layout/IconLabelList"/>
    <dgm:cxn modelId="{F479F213-27C0-4F61-BEEB-2549F77B4BAB}" type="presOf" srcId="{ADFB5AE3-2819-4082-BC57-B63954964CD1}" destId="{85E94B14-F9FE-4574-A694-2B76CDA37BA5}" srcOrd="0" destOrd="0" presId="urn:microsoft.com/office/officeart/2018/2/layout/IconLabelList"/>
    <dgm:cxn modelId="{23EEBA5E-43E5-4EDB-81E9-FF2009C64D5D}" type="presOf" srcId="{B22A7F64-4B5A-4CDE-B0DD-EEDC03863079}" destId="{2A53AE3A-5A0E-4126-B784-274431C3F78F}" srcOrd="0" destOrd="0" presId="urn:microsoft.com/office/officeart/2018/2/layout/IconLabelList"/>
    <dgm:cxn modelId="{F873B566-B676-4247-836A-E9EBE88CB7CD}" srcId="{E93C6204-5BB0-450A-9B12-9E9E424E417C}" destId="{B22A7F64-4B5A-4CDE-B0DD-EEDC03863079}" srcOrd="2" destOrd="0" parTransId="{9EF8CC7E-F786-4661-AD53-9D0F5640F896}" sibTransId="{00289FCD-51AF-41B1-9129-DB04B6667232}"/>
    <dgm:cxn modelId="{48970F54-0FDD-4337-A155-6ED946D93896}" type="presOf" srcId="{E93C6204-5BB0-450A-9B12-9E9E424E417C}" destId="{00EDFB54-CF52-4189-927A-F193E833C3DD}" srcOrd="0" destOrd="0" presId="urn:microsoft.com/office/officeart/2018/2/layout/IconLabelList"/>
    <dgm:cxn modelId="{D8B21C79-A32B-4251-832A-3A9FBEFCD24D}" srcId="{E93C6204-5BB0-450A-9B12-9E9E424E417C}" destId="{DCDC61EE-9F73-4389-B5CA-82C28E03F4A3}" srcOrd="0" destOrd="0" parTransId="{297EE13A-36F7-42E0-8416-CC1A823A70FF}" sibTransId="{46973EE8-AE93-41CB-9159-2D105706FA23}"/>
    <dgm:cxn modelId="{47DC4BB8-533B-4954-AA61-E79656F03C32}" srcId="{E93C6204-5BB0-450A-9B12-9E9E424E417C}" destId="{ADFB5AE3-2819-4082-BC57-B63954964CD1}" srcOrd="1" destOrd="0" parTransId="{8D4DCB74-FE6E-4A81-AABC-F49E70FBC0B9}" sibTransId="{08B99A58-F09F-4AA0-B8BF-80298FA45493}"/>
    <dgm:cxn modelId="{B637F7A5-3365-4251-9849-CA7D5A34EE04}" type="presParOf" srcId="{00EDFB54-CF52-4189-927A-F193E833C3DD}" destId="{32673AFD-CE56-4420-9B85-7DD3D96DD03E}" srcOrd="0" destOrd="0" presId="urn:microsoft.com/office/officeart/2018/2/layout/IconLabelList"/>
    <dgm:cxn modelId="{C4284140-9BAC-435C-B7C7-433C23392176}" type="presParOf" srcId="{32673AFD-CE56-4420-9B85-7DD3D96DD03E}" destId="{55D3280F-5B5D-408B-B187-974BC6E9F6B9}" srcOrd="0" destOrd="0" presId="urn:microsoft.com/office/officeart/2018/2/layout/IconLabelList"/>
    <dgm:cxn modelId="{BF92ADF9-2E4D-4D83-85E6-D97F33B2C9BB}" type="presParOf" srcId="{32673AFD-CE56-4420-9B85-7DD3D96DD03E}" destId="{471FF5AA-5401-4490-8145-1E62154CF27F}" srcOrd="1" destOrd="0" presId="urn:microsoft.com/office/officeart/2018/2/layout/IconLabelList"/>
    <dgm:cxn modelId="{3A0E9800-DE53-4FE1-BB08-C691290D3E34}" type="presParOf" srcId="{32673AFD-CE56-4420-9B85-7DD3D96DD03E}" destId="{CD6D9DA6-A885-47C6-B222-5747E2AEC165}" srcOrd="2" destOrd="0" presId="urn:microsoft.com/office/officeart/2018/2/layout/IconLabelList"/>
    <dgm:cxn modelId="{EAB51308-B1D7-4559-B365-1A4744DEAD2C}" type="presParOf" srcId="{00EDFB54-CF52-4189-927A-F193E833C3DD}" destId="{F6C39F08-5326-4922-B23A-F6CDF2403E1F}" srcOrd="1" destOrd="0" presId="urn:microsoft.com/office/officeart/2018/2/layout/IconLabelList"/>
    <dgm:cxn modelId="{6B025AA3-0190-4E32-B82C-DF7F658E9927}" type="presParOf" srcId="{00EDFB54-CF52-4189-927A-F193E833C3DD}" destId="{CCF244C5-CE94-47B6-BB81-C46619DF0C13}" srcOrd="2" destOrd="0" presId="urn:microsoft.com/office/officeart/2018/2/layout/IconLabelList"/>
    <dgm:cxn modelId="{533A546E-06F5-42FC-B095-EAB60EBA0F5A}" type="presParOf" srcId="{CCF244C5-CE94-47B6-BB81-C46619DF0C13}" destId="{7941E4F6-5FCD-4CDA-89A8-AC76DA079DA7}" srcOrd="0" destOrd="0" presId="urn:microsoft.com/office/officeart/2018/2/layout/IconLabelList"/>
    <dgm:cxn modelId="{FC27F0DC-E96B-45E0-978C-E77935E77C35}" type="presParOf" srcId="{CCF244C5-CE94-47B6-BB81-C46619DF0C13}" destId="{C526C362-4A3A-464D-814F-F405463BCB91}" srcOrd="1" destOrd="0" presId="urn:microsoft.com/office/officeart/2018/2/layout/IconLabelList"/>
    <dgm:cxn modelId="{66DF41E3-F021-4C9D-B8EE-9298BDFA5955}" type="presParOf" srcId="{CCF244C5-CE94-47B6-BB81-C46619DF0C13}" destId="{85E94B14-F9FE-4574-A694-2B76CDA37BA5}" srcOrd="2" destOrd="0" presId="urn:microsoft.com/office/officeart/2018/2/layout/IconLabelList"/>
    <dgm:cxn modelId="{68E04836-EF24-419E-A2E4-55171DF1AFF3}" type="presParOf" srcId="{00EDFB54-CF52-4189-927A-F193E833C3DD}" destId="{82E9A596-1791-4D34-A7A9-500090A12A92}" srcOrd="3" destOrd="0" presId="urn:microsoft.com/office/officeart/2018/2/layout/IconLabelList"/>
    <dgm:cxn modelId="{A2712136-B576-4EA1-B4E3-6B71EC184997}" type="presParOf" srcId="{00EDFB54-CF52-4189-927A-F193E833C3DD}" destId="{CE62DE8F-D948-4203-9FA2-CEC7C94307D7}" srcOrd="4" destOrd="0" presId="urn:microsoft.com/office/officeart/2018/2/layout/IconLabelList"/>
    <dgm:cxn modelId="{B2430719-88BF-4B4A-A364-79616C766F7F}" type="presParOf" srcId="{CE62DE8F-D948-4203-9FA2-CEC7C94307D7}" destId="{58A07FE8-E9A6-4752-A38D-CC6A525EF0B7}" srcOrd="0" destOrd="0" presId="urn:microsoft.com/office/officeart/2018/2/layout/IconLabelList"/>
    <dgm:cxn modelId="{CAB658BF-780C-4372-B5E5-E13CE8C13E90}" type="presParOf" srcId="{CE62DE8F-D948-4203-9FA2-CEC7C94307D7}" destId="{1067B7D3-76A9-491E-AA9A-FC1651BCAF03}" srcOrd="1" destOrd="0" presId="urn:microsoft.com/office/officeart/2018/2/layout/IconLabelList"/>
    <dgm:cxn modelId="{C30D9156-B486-4923-9019-73DF03817102}" type="presParOf" srcId="{CE62DE8F-D948-4203-9FA2-CEC7C94307D7}" destId="{2A53AE3A-5A0E-4126-B784-274431C3F78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3280F-5B5D-408B-B187-974BC6E9F6B9}">
      <dsp:nvSpPr>
        <dsp:cNvPr id="0" name=""/>
        <dsp:cNvSpPr/>
      </dsp:nvSpPr>
      <dsp:spPr>
        <a:xfrm>
          <a:off x="364192" y="1244871"/>
          <a:ext cx="594843" cy="5948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6D9DA6-A885-47C6-B222-5747E2AEC165}">
      <dsp:nvSpPr>
        <dsp:cNvPr id="0" name=""/>
        <dsp:cNvSpPr/>
      </dsp:nvSpPr>
      <dsp:spPr>
        <a:xfrm>
          <a:off x="676" y="2250885"/>
          <a:ext cx="1321874" cy="173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Sidney concludes that poetry is an essential and elevated form of literature, capable of providing both pleasure and knowledge. He reaffirms the value of poetry as a means of instruction, inspiration, and ethical development.  "An Apology for Poetry" stands as a defense of the poetic art and its enduring significance in human culture and education. </a:t>
          </a:r>
        </a:p>
      </dsp:txBody>
      <dsp:txXfrm>
        <a:off x="676" y="2250885"/>
        <a:ext cx="1321874" cy="1734960"/>
      </dsp:txXfrm>
    </dsp:sp>
    <dsp:sp modelId="{7941E4F6-5FCD-4CDA-89A8-AC76DA079DA7}">
      <dsp:nvSpPr>
        <dsp:cNvPr id="0" name=""/>
        <dsp:cNvSpPr/>
      </dsp:nvSpPr>
      <dsp:spPr>
        <a:xfrm>
          <a:off x="1917395" y="1244871"/>
          <a:ext cx="594843" cy="5948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E94B14-F9FE-4574-A694-2B76CDA37BA5}">
      <dsp:nvSpPr>
        <dsp:cNvPr id="0" name=""/>
        <dsp:cNvSpPr/>
      </dsp:nvSpPr>
      <dsp:spPr>
        <a:xfrm>
          <a:off x="1553880" y="2250885"/>
          <a:ext cx="1321874" cy="173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Thus, "An Apology for Poetry" showcases Sir Philip Sidney's deep understanding of classical and humanist traditions while advocating for the enduring importance of poetry as a form of expression, communication, and moral instruction.</a:t>
          </a:r>
        </a:p>
      </dsp:txBody>
      <dsp:txXfrm>
        <a:off x="1553880" y="2250885"/>
        <a:ext cx="1321874" cy="1734960"/>
      </dsp:txXfrm>
    </dsp:sp>
    <dsp:sp modelId="{58A07FE8-E9A6-4752-A38D-CC6A525EF0B7}">
      <dsp:nvSpPr>
        <dsp:cNvPr id="0" name=""/>
        <dsp:cNvSpPr/>
      </dsp:nvSpPr>
      <dsp:spPr>
        <a:xfrm>
          <a:off x="3470598" y="1244871"/>
          <a:ext cx="594843" cy="5948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53AE3A-5A0E-4126-B784-274431C3F78F}">
      <dsp:nvSpPr>
        <dsp:cNvPr id="0" name=""/>
        <dsp:cNvSpPr/>
      </dsp:nvSpPr>
      <dsp:spPr>
        <a:xfrm>
          <a:off x="3107083" y="2250885"/>
          <a:ext cx="1321874" cy="173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In "An Apology for Poetry," Sidney defends poetry and poetic literature against the prevailing criticisms and attacks it faced during his time. The essay is written in the form of a dialogue, where Sidney, under the persona of an interlocutor named "Bussy D'Ambois," presents his arguments in favor of poetry.</a:t>
          </a:r>
        </a:p>
      </dsp:txBody>
      <dsp:txXfrm>
        <a:off x="3107083" y="2250885"/>
        <a:ext cx="1321874" cy="173496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812B0F09-3374-4279-97A0-BFC9FA2788A3}" type="datetimeFigureOut">
              <a:rPr lang="en-US" smtClean="0"/>
              <a:t>8/3/2023</a:t>
            </a:fld>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54D6B866-1963-4527-A60C-5BA4D16D6EA5}" type="slidenum">
              <a:rPr lang="en-US" smtClean="0"/>
              <a:t>‹#›</a:t>
            </a:fld>
            <a:endParaRPr lang="en-US"/>
          </a:p>
        </p:txBody>
      </p:sp>
    </p:spTree>
    <p:extLst>
      <p:ext uri="{BB962C8B-B14F-4D97-AF65-F5344CB8AC3E}">
        <p14:creationId xmlns:p14="http://schemas.microsoft.com/office/powerpoint/2010/main" val="425512805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2B0F09-3374-4279-97A0-BFC9FA2788A3}"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6B866-1963-4527-A60C-5BA4D16D6EA5}" type="slidenum">
              <a:rPr lang="en-US" smtClean="0"/>
              <a:t>‹#›</a:t>
            </a:fld>
            <a:endParaRPr lang="en-US"/>
          </a:p>
        </p:txBody>
      </p:sp>
    </p:spTree>
    <p:extLst>
      <p:ext uri="{BB962C8B-B14F-4D97-AF65-F5344CB8AC3E}">
        <p14:creationId xmlns:p14="http://schemas.microsoft.com/office/powerpoint/2010/main" val="2394965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2B0F09-3374-4279-97A0-BFC9FA2788A3}"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6B866-1963-4527-A60C-5BA4D16D6EA5}" type="slidenum">
              <a:rPr lang="en-US" smtClean="0"/>
              <a:t>‹#›</a:t>
            </a:fld>
            <a:endParaRPr lang="en-US"/>
          </a:p>
        </p:txBody>
      </p:sp>
    </p:spTree>
    <p:extLst>
      <p:ext uri="{BB962C8B-B14F-4D97-AF65-F5344CB8AC3E}">
        <p14:creationId xmlns:p14="http://schemas.microsoft.com/office/powerpoint/2010/main" val="2787866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2B0F09-3374-4279-97A0-BFC9FA2788A3}"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D6B866-1963-4527-A60C-5BA4D16D6EA5}" type="slidenum">
              <a:rPr lang="en-US" smtClean="0"/>
              <a:t>‹#›</a:t>
            </a:fld>
            <a:endParaRPr lang="en-US"/>
          </a:p>
        </p:txBody>
      </p:sp>
    </p:spTree>
    <p:extLst>
      <p:ext uri="{BB962C8B-B14F-4D97-AF65-F5344CB8AC3E}">
        <p14:creationId xmlns:p14="http://schemas.microsoft.com/office/powerpoint/2010/main" val="137353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812B0F09-3374-4279-97A0-BFC9FA2788A3}" type="datetimeFigureOut">
              <a:rPr lang="en-US" smtClean="0"/>
              <a:t>8/3/2023</a:t>
            </a:fld>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6453378" y="5211060"/>
            <a:ext cx="1584198" cy="228600"/>
          </a:xfrm>
        </p:spPr>
        <p:txBody>
          <a:bodyPr/>
          <a:lstStyle/>
          <a:p>
            <a:fld id="{54D6B866-1963-4527-A60C-5BA4D16D6EA5}" type="slidenum">
              <a:rPr lang="en-US" smtClean="0"/>
              <a:t>‹#›</a:t>
            </a:fld>
            <a:endParaRPr lang="en-US"/>
          </a:p>
        </p:txBody>
      </p:sp>
    </p:spTree>
    <p:extLst>
      <p:ext uri="{BB962C8B-B14F-4D97-AF65-F5344CB8AC3E}">
        <p14:creationId xmlns:p14="http://schemas.microsoft.com/office/powerpoint/2010/main" val="134847933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2B0F09-3374-4279-97A0-BFC9FA2788A3}"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6B866-1963-4527-A60C-5BA4D16D6EA5}" type="slidenum">
              <a:rPr lang="en-US" smtClean="0"/>
              <a:t>‹#›</a:t>
            </a:fld>
            <a:endParaRPr lang="en-US"/>
          </a:p>
        </p:txBody>
      </p:sp>
    </p:spTree>
    <p:extLst>
      <p:ext uri="{BB962C8B-B14F-4D97-AF65-F5344CB8AC3E}">
        <p14:creationId xmlns:p14="http://schemas.microsoft.com/office/powerpoint/2010/main" val="1067482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2B0F09-3374-4279-97A0-BFC9FA2788A3}"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D6B866-1963-4527-A60C-5BA4D16D6EA5}" type="slidenum">
              <a:rPr lang="en-US" smtClean="0"/>
              <a:t>‹#›</a:t>
            </a:fld>
            <a:endParaRPr lang="en-US"/>
          </a:p>
        </p:txBody>
      </p:sp>
    </p:spTree>
    <p:extLst>
      <p:ext uri="{BB962C8B-B14F-4D97-AF65-F5344CB8AC3E}">
        <p14:creationId xmlns:p14="http://schemas.microsoft.com/office/powerpoint/2010/main" val="2339301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2B0F09-3374-4279-97A0-BFC9FA2788A3}"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D6B866-1963-4527-A60C-5BA4D16D6EA5}" type="slidenum">
              <a:rPr lang="en-US" smtClean="0"/>
              <a:t>‹#›</a:t>
            </a:fld>
            <a:endParaRPr lang="en-US"/>
          </a:p>
        </p:txBody>
      </p:sp>
    </p:spTree>
    <p:extLst>
      <p:ext uri="{BB962C8B-B14F-4D97-AF65-F5344CB8AC3E}">
        <p14:creationId xmlns:p14="http://schemas.microsoft.com/office/powerpoint/2010/main" val="139930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2B0F09-3374-4279-97A0-BFC9FA2788A3}"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D6B866-1963-4527-A60C-5BA4D16D6EA5}" type="slidenum">
              <a:rPr lang="en-US" smtClean="0"/>
              <a:t>‹#›</a:t>
            </a:fld>
            <a:endParaRPr lang="en-US"/>
          </a:p>
        </p:txBody>
      </p:sp>
    </p:spTree>
    <p:extLst>
      <p:ext uri="{BB962C8B-B14F-4D97-AF65-F5344CB8AC3E}">
        <p14:creationId xmlns:p14="http://schemas.microsoft.com/office/powerpoint/2010/main" val="172446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12B0F09-3374-4279-97A0-BFC9FA2788A3}" type="datetimeFigureOut">
              <a:rPr lang="en-US" smtClean="0"/>
              <a:t>8/3/2023</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54D6B866-1963-4527-A60C-5BA4D16D6EA5}" type="slidenum">
              <a:rPr lang="en-US" smtClean="0"/>
              <a:t>‹#›</a:t>
            </a:fld>
            <a:endParaRPr lang="en-US"/>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43513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812B0F09-3374-4279-97A0-BFC9FA2788A3}" type="datetimeFigureOut">
              <a:rPr lang="en-US" smtClean="0"/>
              <a:t>8/3/2023</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54D6B866-1963-4527-A60C-5BA4D16D6EA5}" type="slidenum">
              <a:rPr lang="en-US" smtClean="0"/>
              <a:t>‹#›</a:t>
            </a:fld>
            <a:endParaRPr lang="en-US"/>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70055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812B0F09-3374-4279-97A0-BFC9FA2788A3}" type="datetimeFigureOut">
              <a:rPr lang="en-US" smtClean="0"/>
              <a:t>8/3/2023</a:t>
            </a:fld>
            <a:endParaRPr lang="en-US"/>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54D6B866-1963-4527-A60C-5BA4D16D6EA5}" type="slidenum">
              <a:rPr lang="en-US" smtClean="0"/>
              <a:t>‹#›</a:t>
            </a:fld>
            <a:endParaRPr lang="en-US"/>
          </a:p>
        </p:txBody>
      </p:sp>
    </p:spTree>
    <p:extLst>
      <p:ext uri="{BB962C8B-B14F-4D97-AF65-F5344CB8AC3E}">
        <p14:creationId xmlns:p14="http://schemas.microsoft.com/office/powerpoint/2010/main" val="192832245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mplex maths formulae on a blackboard">
            <a:extLst>
              <a:ext uri="{FF2B5EF4-FFF2-40B4-BE49-F238E27FC236}">
                <a16:creationId xmlns:a16="http://schemas.microsoft.com/office/drawing/2014/main" id="{957479EE-F299-2F4F-221A-C026D45B7883}"/>
              </a:ext>
            </a:extLst>
          </p:cNvPr>
          <p:cNvPicPr>
            <a:picLocks noChangeAspect="1"/>
          </p:cNvPicPr>
          <p:nvPr/>
        </p:nvPicPr>
        <p:blipFill rotWithShape="1">
          <a:blip r:embed="rId2">
            <a:alphaModFix amt="45000"/>
          </a:blip>
          <a:srcRect l="2667" r="-1" b="-1"/>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2" y="1267730"/>
            <a:ext cx="7182197" cy="4307950"/>
          </a:xfrm>
          <a:prstGeom prst="rect">
            <a:avLst/>
          </a:prstGeom>
          <a:noFill/>
          <a:ln w="6350" cap="sq" cmpd="sng" algn="ctr">
            <a:solidFill>
              <a:schemeClr val="tx1">
                <a:lumMod val="75000"/>
                <a:lumOff val="25000"/>
              </a:schemeClr>
            </a:solidFill>
            <a:prstDash val="solid"/>
            <a:miter lim="800000"/>
          </a:ln>
          <a:effectLst>
            <a:outerShdw blurRad="50800" algn="ctr" rotWithShape="0">
              <a:prstClr val="black">
                <a:alpha val="66000"/>
              </a:prstClr>
            </a:outerShdw>
            <a:softEdge rad="0"/>
          </a:effectLst>
        </p:spPr>
        <p:txBody>
          <a:bodyPr/>
          <a:lstStyle/>
          <a:p>
            <a:endParaRPr lang="en-IN"/>
          </a:p>
        </p:txBody>
      </p:sp>
      <p:sp>
        <p:nvSpPr>
          <p:cNvPr id="2" name="Title 1"/>
          <p:cNvSpPr>
            <a:spLocks noGrp="1"/>
          </p:cNvSpPr>
          <p:nvPr>
            <p:ph type="ctrTitle"/>
          </p:nvPr>
        </p:nvSpPr>
        <p:spPr>
          <a:xfrm>
            <a:off x="1171281" y="2091263"/>
            <a:ext cx="6801439" cy="2461504"/>
          </a:xfrm>
        </p:spPr>
        <p:txBody>
          <a:bodyPr>
            <a:normAutofit/>
          </a:bodyPr>
          <a:lstStyle/>
          <a:p>
            <a:r>
              <a:rPr lang="en-US"/>
              <a:t>Literary Criticism </a:t>
            </a:r>
            <a:br>
              <a:rPr lang="en-US"/>
            </a:br>
            <a:r>
              <a:rPr lang="en-US"/>
              <a:t>(BA-TY)</a:t>
            </a:r>
          </a:p>
        </p:txBody>
      </p:sp>
      <p:sp>
        <p:nvSpPr>
          <p:cNvPr id="3" name="Subtitle 2"/>
          <p:cNvSpPr>
            <a:spLocks noGrp="1"/>
          </p:cNvSpPr>
          <p:nvPr>
            <p:ph type="subTitle" idx="1"/>
          </p:nvPr>
        </p:nvSpPr>
        <p:spPr>
          <a:xfrm>
            <a:off x="1171281" y="4623127"/>
            <a:ext cx="6803136" cy="457201"/>
          </a:xfrm>
        </p:spPr>
        <p:txBody>
          <a:bodyPr>
            <a:normAutofit/>
          </a:bodyPr>
          <a:lstStyle/>
          <a:p>
            <a:pPr>
              <a:lnSpc>
                <a:spcPct val="90000"/>
              </a:lnSpc>
              <a:spcAft>
                <a:spcPts val="600"/>
              </a:spcAft>
            </a:pPr>
            <a:r>
              <a:rPr lang="en-US" sz="500"/>
              <a:t>Dr. Nirmala S. Padmavat</a:t>
            </a:r>
          </a:p>
          <a:p>
            <a:pPr>
              <a:lnSpc>
                <a:spcPct val="90000"/>
              </a:lnSpc>
              <a:spcAft>
                <a:spcPts val="600"/>
              </a:spcAft>
            </a:pPr>
            <a:r>
              <a:rPr lang="en-US" sz="500"/>
              <a:t>Director, IQAC</a:t>
            </a:r>
          </a:p>
          <a:p>
            <a:pPr>
              <a:lnSpc>
                <a:spcPct val="90000"/>
              </a:lnSpc>
              <a:spcAft>
                <a:spcPts val="600"/>
              </a:spcAft>
            </a:pPr>
            <a:r>
              <a:rPr lang="en-US" sz="500"/>
              <a:t>Nutan Mahavidyalaya, Selu</a:t>
            </a:r>
          </a:p>
        </p:txBody>
      </p:sp>
      <p:sp>
        <p:nvSpPr>
          <p:cNvPr id="13" name="Rectangle 12">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5"/>
            <a:ext cx="6972300" cy="4034770"/>
          </a:xfrm>
          <a:prstGeom prst="rect">
            <a:avLst/>
          </a:prstGeom>
          <a:noFill/>
          <a:ln w="6350" cap="sq" cmpd="sng" algn="ctr">
            <a:solidFill>
              <a:schemeClr val="tx1">
                <a:lumMod val="75000"/>
                <a:lumOff val="25000"/>
                <a:alpha val="80000"/>
              </a:schemeClr>
            </a:solidFill>
            <a:prstDash val="solid"/>
            <a:miter lim="800000"/>
          </a:ln>
          <a:effectLst/>
        </p:spPr>
        <p:txBody>
          <a:bodyPr/>
          <a:lstStyle/>
          <a:p>
            <a:endParaRPr lang="en-IN"/>
          </a:p>
        </p:txBody>
      </p:sp>
    </p:spTree>
    <p:extLst>
      <p:ext uri="{BB962C8B-B14F-4D97-AF65-F5344CB8AC3E}">
        <p14:creationId xmlns:p14="http://schemas.microsoft.com/office/powerpoint/2010/main" val="176747923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bulbs with a yellow one standing out">
            <a:extLst>
              <a:ext uri="{FF2B5EF4-FFF2-40B4-BE49-F238E27FC236}">
                <a16:creationId xmlns:a16="http://schemas.microsoft.com/office/drawing/2014/main" id="{60D0000E-FF2C-EDDB-922D-A306DBDAF2C7}"/>
              </a:ext>
            </a:extLst>
          </p:cNvPr>
          <p:cNvPicPr>
            <a:picLocks noChangeAspect="1"/>
          </p:cNvPicPr>
          <p:nvPr/>
        </p:nvPicPr>
        <p:blipFill rotWithShape="1">
          <a:blip r:embed="rId2">
            <a:alphaModFix amt="35000"/>
          </a:blip>
          <a:srcRect r="10999" b="-1"/>
          <a:stretch/>
        </p:blipFill>
        <p:spPr>
          <a:xfrm>
            <a:off x="20" y="10"/>
            <a:ext cx="9143980" cy="6857990"/>
          </a:xfrm>
          <a:prstGeom prst="rect">
            <a:avLst/>
          </a:prstGeom>
        </p:spPr>
      </p:pic>
      <p:sp>
        <p:nvSpPr>
          <p:cNvPr id="2" name="Title 1"/>
          <p:cNvSpPr>
            <a:spLocks noGrp="1"/>
          </p:cNvSpPr>
          <p:nvPr>
            <p:ph type="title"/>
          </p:nvPr>
        </p:nvSpPr>
        <p:spPr>
          <a:xfrm>
            <a:off x="800100" y="642594"/>
            <a:ext cx="7543800" cy="1371600"/>
          </a:xfrm>
        </p:spPr>
        <p:txBody>
          <a:bodyPr>
            <a:normAutofit/>
          </a:bodyPr>
          <a:lstStyle/>
          <a:p>
            <a:r>
              <a:rPr lang="en-US" b="1" dirty="0"/>
              <a:t>Section 6: Poetic Inspiration:</a:t>
            </a:r>
            <a:endParaRPr lang="en-US" dirty="0"/>
          </a:p>
        </p:txBody>
      </p:sp>
      <p:sp>
        <p:nvSpPr>
          <p:cNvPr id="3" name="Content Placeholder 2"/>
          <p:cNvSpPr>
            <a:spLocks noGrp="1"/>
          </p:cNvSpPr>
          <p:nvPr>
            <p:ph idx="1"/>
          </p:nvPr>
        </p:nvSpPr>
        <p:spPr>
          <a:xfrm>
            <a:off x="800100" y="2103120"/>
            <a:ext cx="7543800" cy="3931920"/>
          </a:xfrm>
        </p:spPr>
        <p:txBody>
          <a:bodyPr>
            <a:normAutofit/>
          </a:bodyPr>
          <a:lstStyle/>
          <a:p>
            <a:r>
              <a:rPr lang="en-US" dirty="0"/>
              <a:t>Sidney discusses the inspiration behind poetry and the role of the poet's creativity and imagination.</a:t>
            </a:r>
            <a:r>
              <a:rPr lang="en-US" b="1" dirty="0"/>
              <a:t> </a:t>
            </a:r>
            <a:r>
              <a:rPr lang="en-US" dirty="0"/>
              <a:t>He defends the use of fiction and allegory in poetry as powerful devices for conveying profound truths and ideas.</a:t>
            </a:r>
            <a:r>
              <a:rPr lang="en-US" b="1" dirty="0"/>
              <a:t> </a:t>
            </a:r>
            <a:r>
              <a:rPr lang="en-US" dirty="0"/>
              <a:t>Poetry draws from the richness of the human imagination, transcending the limitations of mere factual reporting.</a:t>
            </a:r>
          </a:p>
          <a:p>
            <a:endParaRPr lang="en-US" dirty="0"/>
          </a:p>
        </p:txBody>
      </p:sp>
      <p:sp>
        <p:nvSpPr>
          <p:cNvPr id="11" name="Rectangle 10">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8791956" cy="6382512"/>
          </a:xfrm>
          <a:prstGeom prst="rect">
            <a:avLst/>
          </a:prstGeom>
          <a:noFill/>
          <a:ln w="6350" cap="sq" cmpd="sng" algn="ctr">
            <a:solidFill>
              <a:schemeClr val="tx1"/>
            </a:solidFill>
            <a:prstDash val="solid"/>
            <a:miter lim="800000"/>
          </a:ln>
          <a:effectLst>
            <a:softEdge rad="0"/>
          </a:effectLst>
        </p:spPr>
        <p:txBody>
          <a:bodyPr/>
          <a:lstStyle/>
          <a:p>
            <a:endParaRPr lang="en-IN"/>
          </a:p>
        </p:txBody>
      </p:sp>
    </p:spTree>
    <p:extLst>
      <p:ext uri="{BB962C8B-B14F-4D97-AF65-F5344CB8AC3E}">
        <p14:creationId xmlns:p14="http://schemas.microsoft.com/office/powerpoint/2010/main" val="388863693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3314699" cy="6382512"/>
          </a:xfrm>
          <a:prstGeom prst="rect">
            <a:avLst/>
          </a:prstGeom>
          <a:solidFill>
            <a:schemeClr val="bg2"/>
          </a:solidFill>
          <a:ln w="6350" cap="flat" cmpd="sng" algn="ctr">
            <a:noFill/>
            <a:prstDash val="solid"/>
          </a:ln>
          <a:effectLst>
            <a:softEdge rad="0"/>
          </a:effectLst>
        </p:spPr>
        <p:txBody>
          <a:bodyPr/>
          <a:lstStyle/>
          <a:p>
            <a:endParaRPr lang="en-IN"/>
          </a:p>
        </p:txBody>
      </p:sp>
      <p:sp>
        <p:nvSpPr>
          <p:cNvPr id="2" name="Title 1"/>
          <p:cNvSpPr>
            <a:spLocks noGrp="1"/>
          </p:cNvSpPr>
          <p:nvPr>
            <p:ph type="title"/>
          </p:nvPr>
        </p:nvSpPr>
        <p:spPr>
          <a:xfrm>
            <a:off x="430056" y="559477"/>
            <a:ext cx="2823900" cy="5709931"/>
          </a:xfrm>
        </p:spPr>
        <p:txBody>
          <a:bodyPr>
            <a:normAutofit/>
          </a:bodyPr>
          <a:lstStyle/>
          <a:p>
            <a:pPr algn="ctr"/>
            <a:r>
              <a:rPr lang="en-US" sz="3700" b="1"/>
              <a:t>Conclusion</a:t>
            </a:r>
            <a:endParaRPr lang="en-US" sz="3700"/>
          </a:p>
        </p:txBody>
      </p:sp>
      <p:graphicFrame>
        <p:nvGraphicFramePr>
          <p:cNvPr id="5" name="Content Placeholder 2">
            <a:extLst>
              <a:ext uri="{FF2B5EF4-FFF2-40B4-BE49-F238E27FC236}">
                <a16:creationId xmlns:a16="http://schemas.microsoft.com/office/drawing/2014/main" id="{9368B849-9360-6CE0-F710-206BBB763A7E}"/>
              </a:ext>
            </a:extLst>
          </p:cNvPr>
          <p:cNvGraphicFramePr>
            <a:graphicFrameLocks noGrp="1"/>
          </p:cNvGraphicFramePr>
          <p:nvPr>
            <p:ph idx="1"/>
            <p:extLst>
              <p:ext uri="{D42A27DB-BD31-4B8C-83A1-F6EECF244321}">
                <p14:modId xmlns:p14="http://schemas.microsoft.com/office/powerpoint/2010/main" val="3527228738"/>
              </p:ext>
            </p:extLst>
          </p:nvPr>
        </p:nvGraphicFramePr>
        <p:xfrm>
          <a:off x="4108593" y="800947"/>
          <a:ext cx="4429635"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1960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A8C6BC2-E9E2-4780-8A41-064073CD4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9" name="Rectangle 18">
            <a:extLst>
              <a:ext uri="{FF2B5EF4-FFF2-40B4-BE49-F238E27FC236}">
                <a16:creationId xmlns:a16="http://schemas.microsoft.com/office/drawing/2014/main" id="{E70450CF-22E9-4B1D-B146-30FEE770C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2" y="1267730"/>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IN"/>
          </a:p>
        </p:txBody>
      </p:sp>
      <p:sp>
        <p:nvSpPr>
          <p:cNvPr id="21" name="Rectangle 20">
            <a:extLst>
              <a:ext uri="{FF2B5EF4-FFF2-40B4-BE49-F238E27FC236}">
                <a16:creationId xmlns:a16="http://schemas.microsoft.com/office/drawing/2014/main" id="{80238079-1F65-476A-BC6C-F2D3BD268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5"/>
            <a:ext cx="69723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IN"/>
          </a:p>
        </p:txBody>
      </p:sp>
      <p:sp>
        <p:nvSpPr>
          <p:cNvPr id="23" name="Rectangle 22">
            <a:extLst>
              <a:ext uri="{FF2B5EF4-FFF2-40B4-BE49-F238E27FC236}">
                <a16:creationId xmlns:a16="http://schemas.microsoft.com/office/drawing/2014/main" id="{3740C935-D2D3-4F63-A4DA-CD768BB3F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1910" y="1267730"/>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grpSp>
        <p:nvGrpSpPr>
          <p:cNvPr id="25" name="Group 24">
            <a:extLst>
              <a:ext uri="{FF2B5EF4-FFF2-40B4-BE49-F238E27FC236}">
                <a16:creationId xmlns:a16="http://schemas.microsoft.com/office/drawing/2014/main" id="{BE8D8045-0F80-4964-B591-0D599AB42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0855" y="1267730"/>
            <a:ext cx="1567331" cy="645295"/>
            <a:chOff x="5318306" y="1386268"/>
            <a:chExt cx="1567331" cy="645295"/>
          </a:xfrm>
        </p:grpSpPr>
        <p:cxnSp>
          <p:nvCxnSpPr>
            <p:cNvPr id="26" name="Straight Connector 25">
              <a:extLst>
                <a:ext uri="{FF2B5EF4-FFF2-40B4-BE49-F238E27FC236}">
                  <a16:creationId xmlns:a16="http://schemas.microsoft.com/office/drawing/2014/main" id="{AF8A5889-0EE6-4E19-98FE-29F79E987B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B0FE4C3-64BE-4A2B-818D-4D84479344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4670D04-30D8-487E-A3F4-0655E48016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0FE051AA-0631-4833-B52C-BE76B9D3A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892" y="457200"/>
            <a:ext cx="8461207"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IN"/>
          </a:p>
        </p:txBody>
      </p:sp>
      <p:sp>
        <p:nvSpPr>
          <p:cNvPr id="32" name="Rectangle 31">
            <a:extLst>
              <a:ext uri="{FF2B5EF4-FFF2-40B4-BE49-F238E27FC236}">
                <a16:creationId xmlns:a16="http://schemas.microsoft.com/office/drawing/2014/main" id="{F2829316-8F5B-4EA1-9581-1F1152944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53" y="621793"/>
            <a:ext cx="8215884" cy="5614416"/>
          </a:xfrm>
          <a:prstGeom prst="rect">
            <a:avLst/>
          </a:prstGeom>
          <a:noFill/>
          <a:ln w="6350" cap="sq" cmpd="sng" algn="ctr">
            <a:solidFill>
              <a:schemeClr val="tx1">
                <a:lumMod val="75000"/>
                <a:lumOff val="25000"/>
              </a:schemeClr>
            </a:solidFill>
            <a:prstDash val="solid"/>
            <a:miter lim="800000"/>
          </a:ln>
          <a:effectLst/>
        </p:spPr>
        <p:txBody>
          <a:bodyPr/>
          <a:lstStyle/>
          <a:p>
            <a:endParaRPr lang="en-IN"/>
          </a:p>
        </p:txBody>
      </p:sp>
      <p:sp>
        <p:nvSpPr>
          <p:cNvPr id="2" name="Title 1">
            <a:extLst>
              <a:ext uri="{FF2B5EF4-FFF2-40B4-BE49-F238E27FC236}">
                <a16:creationId xmlns:a16="http://schemas.microsoft.com/office/drawing/2014/main" id="{89DC22A0-DF85-40A1-7C3A-31FBC766AFBB}"/>
              </a:ext>
            </a:extLst>
          </p:cNvPr>
          <p:cNvSpPr>
            <a:spLocks noGrp="1"/>
          </p:cNvSpPr>
          <p:nvPr>
            <p:ph type="title"/>
          </p:nvPr>
        </p:nvSpPr>
        <p:spPr>
          <a:xfrm>
            <a:off x="4014936" y="1348844"/>
            <a:ext cx="4287254" cy="3042706"/>
          </a:xfrm>
        </p:spPr>
        <p:txBody>
          <a:bodyPr vert="horz" lIns="91440" tIns="45720" rIns="91440" bIns="45720" rtlCol="0" anchor="ctr">
            <a:normAutofit/>
          </a:bodyPr>
          <a:lstStyle/>
          <a:p>
            <a:pPr algn="ctr">
              <a:lnSpc>
                <a:spcPct val="83000"/>
              </a:lnSpc>
            </a:pPr>
            <a:r>
              <a:rPr lang="en-US" sz="5200" cap="all" spc="-100"/>
              <a:t>Thank you!</a:t>
            </a:r>
          </a:p>
        </p:txBody>
      </p:sp>
      <p:sp>
        <p:nvSpPr>
          <p:cNvPr id="34" name="Rectangle 33">
            <a:extLst>
              <a:ext uri="{FF2B5EF4-FFF2-40B4-BE49-F238E27FC236}">
                <a16:creationId xmlns:a16="http://schemas.microsoft.com/office/drawing/2014/main" id="{AD11D7A6-5D57-426A-A17A-1FD70DF66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8473" y="446824"/>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cxnSp>
        <p:nvCxnSpPr>
          <p:cNvPr id="36" name="Straight Connector 35">
            <a:extLst>
              <a:ext uri="{FF2B5EF4-FFF2-40B4-BE49-F238E27FC236}">
                <a16:creationId xmlns:a16="http://schemas.microsoft.com/office/drawing/2014/main" id="{46B486D1-EF0A-4077-9343-C9DB94C0FE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2419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5646751-9C0C-4565-B6A3-3B1C50E6AF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9292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DBA2A92-1748-4444-9DE9-95CEFF28FD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24198" y="1092118"/>
            <a:ext cx="126873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7" name="Graphic 6" descr="Handshake">
            <a:extLst>
              <a:ext uri="{FF2B5EF4-FFF2-40B4-BE49-F238E27FC236}">
                <a16:creationId xmlns:a16="http://schemas.microsoft.com/office/drawing/2014/main" id="{A08A15D8-1872-FDC1-5278-FF4B3994D7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0877" y="2030998"/>
            <a:ext cx="2814050" cy="2814050"/>
          </a:xfrm>
          <a:prstGeom prst="rect">
            <a:avLst/>
          </a:prstGeom>
        </p:spPr>
      </p:pic>
    </p:spTree>
    <p:extLst>
      <p:ext uri="{BB962C8B-B14F-4D97-AF65-F5344CB8AC3E}">
        <p14:creationId xmlns:p14="http://schemas.microsoft.com/office/powerpoint/2010/main" val="2583406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45BD8A-B13F-463A-9101-4FB883F06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B934719-2D81-443B-8FB8-9CA4FFF2E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892" y="457200"/>
            <a:ext cx="8461207" cy="5943603"/>
          </a:xfrm>
          <a:prstGeom prst="rect">
            <a:avLst/>
          </a:prstGeom>
          <a:ln w="6350" cap="flat" cmpd="sng" algn="ctr">
            <a:noFill/>
            <a:prstDash val="solid"/>
            <a:miter lim="800000"/>
          </a:ln>
          <a:effectLst>
            <a:softEdge rad="0"/>
          </a:effectLst>
        </p:spPr>
        <p:txBody>
          <a:bodyPr/>
          <a:lstStyle/>
          <a:p>
            <a:endParaRPr lang="en-IN"/>
          </a:p>
        </p:txBody>
      </p:sp>
      <p:sp>
        <p:nvSpPr>
          <p:cNvPr id="2" name="Title 1"/>
          <p:cNvSpPr>
            <a:spLocks noGrp="1"/>
          </p:cNvSpPr>
          <p:nvPr>
            <p:ph type="ctrTitle"/>
          </p:nvPr>
        </p:nvSpPr>
        <p:spPr>
          <a:xfrm>
            <a:off x="826026" y="1106424"/>
            <a:ext cx="5024973" cy="4633289"/>
          </a:xfrm>
        </p:spPr>
        <p:txBody>
          <a:bodyPr>
            <a:normAutofit/>
          </a:bodyPr>
          <a:lstStyle/>
          <a:p>
            <a:pPr algn="r"/>
            <a:r>
              <a:rPr lang="en-US" sz="5700" b="1">
                <a:solidFill>
                  <a:schemeClr val="tx1"/>
                </a:solidFill>
              </a:rPr>
              <a:t>Sir Philip Sidney</a:t>
            </a:r>
            <a:br>
              <a:rPr lang="en-US" sz="5700">
                <a:solidFill>
                  <a:schemeClr val="tx1"/>
                </a:solidFill>
              </a:rPr>
            </a:br>
            <a:endParaRPr lang="en-US" sz="5700">
              <a:solidFill>
                <a:schemeClr val="tx1"/>
              </a:solidFill>
            </a:endParaRPr>
          </a:p>
        </p:txBody>
      </p:sp>
      <p:sp>
        <p:nvSpPr>
          <p:cNvPr id="3" name="Subtitle 2"/>
          <p:cNvSpPr>
            <a:spLocks noGrp="1"/>
          </p:cNvSpPr>
          <p:nvPr>
            <p:ph type="subTitle" idx="1"/>
          </p:nvPr>
        </p:nvSpPr>
        <p:spPr>
          <a:xfrm>
            <a:off x="6340715" y="1158241"/>
            <a:ext cx="1961474" cy="4581473"/>
          </a:xfrm>
        </p:spPr>
        <p:txBody>
          <a:bodyPr anchor="ctr">
            <a:normAutofit/>
          </a:bodyPr>
          <a:lstStyle/>
          <a:p>
            <a:pPr algn="l">
              <a:lnSpc>
                <a:spcPct val="90000"/>
              </a:lnSpc>
              <a:spcAft>
                <a:spcPts val="600"/>
              </a:spcAft>
            </a:pPr>
            <a:r>
              <a:rPr lang="en-US" sz="1000" b="1">
                <a:latin typeface="Times New Roman" pitchFamily="18" charset="0"/>
                <a:cs typeface="Times New Roman" pitchFamily="18" charset="0"/>
              </a:rPr>
              <a:t>Sir Philip Sidney, an esteemed English poet, courtier, and soldier, was born on November 30, 1554, at Penshurst Place in Kent, England. He hailed from a prominent aristocratic family, with close connections to the English monarchy. His father, Sir Henry Sidney, served as Lord Deputy of Ireland, and his mother, Mary Dudley, was the daughter of the influential Duke of Northumberland.  Philip Sidney was raised in a highly cultured and educated environment. His tutors included the famous humanist scholar and poet, Richard Mulcaster. He attended Shrewsbury School and later entered Christ Church, Oxford, where he studied classical languages, rhetoric, and other subjects.</a:t>
            </a:r>
          </a:p>
        </p:txBody>
      </p:sp>
      <p:cxnSp>
        <p:nvCxnSpPr>
          <p:cNvPr id="12" name="Straight Connector 11">
            <a:extLst>
              <a:ext uri="{FF2B5EF4-FFF2-40B4-BE49-F238E27FC236}">
                <a16:creationId xmlns:a16="http://schemas.microsoft.com/office/drawing/2014/main" id="{B29CC623-FD26-47FD-9E70-44325D453E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4"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886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9"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081" y="610955"/>
            <a:ext cx="8195838"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IN"/>
          </a:p>
        </p:txBody>
      </p:sp>
      <p:sp>
        <p:nvSpPr>
          <p:cNvPr id="20"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89" y="777240"/>
            <a:ext cx="7948422" cy="5303520"/>
          </a:xfrm>
          <a:prstGeom prst="rect">
            <a:avLst/>
          </a:prstGeom>
          <a:solidFill>
            <a:schemeClr val="bg1"/>
          </a:solidFill>
          <a:ln w="6350" cap="sq" cmpd="sng" algn="ctr">
            <a:solidFill>
              <a:schemeClr val="tx1">
                <a:lumMod val="75000"/>
                <a:lumOff val="25000"/>
              </a:schemeClr>
            </a:solidFill>
            <a:prstDash val="solid"/>
            <a:miter lim="800000"/>
          </a:ln>
          <a:effectLst/>
        </p:spPr>
        <p:txBody>
          <a:bodyPr/>
          <a:lstStyle/>
          <a:p>
            <a:endParaRPr lang="en-IN"/>
          </a:p>
        </p:txBody>
      </p:sp>
      <p:sp>
        <p:nvSpPr>
          <p:cNvPr id="2" name="Title 1"/>
          <p:cNvSpPr>
            <a:spLocks noGrp="1"/>
          </p:cNvSpPr>
          <p:nvPr>
            <p:ph type="title"/>
          </p:nvPr>
        </p:nvSpPr>
        <p:spPr>
          <a:xfrm>
            <a:off x="5649626" y="1420706"/>
            <a:ext cx="2599905" cy="4016587"/>
          </a:xfrm>
        </p:spPr>
        <p:txBody>
          <a:bodyPr>
            <a:normAutofit/>
          </a:bodyPr>
          <a:lstStyle/>
          <a:p>
            <a:r>
              <a:rPr lang="en-US" sz="3100"/>
              <a:t>Literary Works</a:t>
            </a:r>
          </a:p>
        </p:txBody>
      </p:sp>
      <p:sp>
        <p:nvSpPr>
          <p:cNvPr id="3" name="Content Placeholder 2"/>
          <p:cNvSpPr>
            <a:spLocks noGrp="1"/>
          </p:cNvSpPr>
          <p:nvPr>
            <p:ph idx="1"/>
          </p:nvPr>
        </p:nvSpPr>
        <p:spPr>
          <a:xfrm>
            <a:off x="1080389" y="1420706"/>
            <a:ext cx="4136068" cy="4016587"/>
          </a:xfrm>
        </p:spPr>
        <p:txBody>
          <a:bodyPr anchor="ctr">
            <a:normAutofit/>
          </a:bodyPr>
          <a:lstStyle/>
          <a:p>
            <a:pPr>
              <a:lnSpc>
                <a:spcPct val="90000"/>
              </a:lnSpc>
            </a:pPr>
            <a:r>
              <a:rPr lang="en-US" sz="1400">
                <a:solidFill>
                  <a:schemeClr val="tx1">
                    <a:lumMod val="75000"/>
                    <a:lumOff val="25000"/>
                  </a:schemeClr>
                </a:solidFill>
              </a:rPr>
              <a:t>Sidney's earliest known work, "The Lady of May," was a prose romance composed in 1578 for Queen Elizabeth's entertainment. The work, unfortunately, has not survived.  He began writing poetry during his Oxford years, and some of his early poems were included in a poetry collection called "Songes and Sonettes" (also known as "Astrophil and Stella"), published posthumously in 1591. "Astrophil and Stella" comprises a series of sonnets and songs expressing Sidney's unrequited love for a woman named Penelope Devereux, who later married Lord Rich. Sidney also wrote various prose works, including "The Countess of Pembroke's Arcadia," a lengthy pastoral romance, and "An Apology for Poetry" (also known as "A Defence of Poesie"), an influential essay defending the value of poetry.</a:t>
            </a:r>
          </a:p>
          <a:p>
            <a:pPr>
              <a:lnSpc>
                <a:spcPct val="90000"/>
              </a:lnSpc>
            </a:pPr>
            <a:endParaRPr lang="en-US" sz="1400">
              <a:solidFill>
                <a:schemeClr val="tx1">
                  <a:lumMod val="75000"/>
                  <a:lumOff val="25000"/>
                </a:schemeClr>
              </a:solidFill>
            </a:endParaRPr>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4298"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661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081" y="610955"/>
            <a:ext cx="8195838"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IN"/>
          </a:p>
        </p:txBody>
      </p:sp>
      <p:sp>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89" y="777240"/>
            <a:ext cx="7948422" cy="5303520"/>
          </a:xfrm>
          <a:prstGeom prst="rect">
            <a:avLst/>
          </a:prstGeom>
          <a:solidFill>
            <a:schemeClr val="bg1"/>
          </a:solidFill>
          <a:ln w="6350" cap="sq" cmpd="sng" algn="ctr">
            <a:solidFill>
              <a:schemeClr val="tx1">
                <a:lumMod val="75000"/>
                <a:lumOff val="25000"/>
              </a:schemeClr>
            </a:solidFill>
            <a:prstDash val="solid"/>
            <a:miter lim="800000"/>
          </a:ln>
          <a:effectLst/>
        </p:spPr>
        <p:txBody>
          <a:bodyPr/>
          <a:lstStyle/>
          <a:p>
            <a:endParaRPr lang="en-IN"/>
          </a:p>
        </p:txBody>
      </p:sp>
      <p:sp>
        <p:nvSpPr>
          <p:cNvPr id="2" name="Title 1"/>
          <p:cNvSpPr>
            <a:spLocks noGrp="1"/>
          </p:cNvSpPr>
          <p:nvPr>
            <p:ph type="title"/>
          </p:nvPr>
        </p:nvSpPr>
        <p:spPr>
          <a:xfrm>
            <a:off x="5649626" y="1420706"/>
            <a:ext cx="2599905" cy="4016587"/>
          </a:xfrm>
        </p:spPr>
        <p:txBody>
          <a:bodyPr>
            <a:normAutofit/>
          </a:bodyPr>
          <a:lstStyle/>
          <a:p>
            <a:r>
              <a:rPr lang="en-US" sz="3100"/>
              <a:t> "An Apology for Poetry"</a:t>
            </a:r>
          </a:p>
        </p:txBody>
      </p:sp>
      <p:sp>
        <p:nvSpPr>
          <p:cNvPr id="3" name="Content Placeholder 2"/>
          <p:cNvSpPr>
            <a:spLocks noGrp="1"/>
          </p:cNvSpPr>
          <p:nvPr>
            <p:ph idx="1"/>
          </p:nvPr>
        </p:nvSpPr>
        <p:spPr>
          <a:xfrm>
            <a:off x="1080389" y="1420706"/>
            <a:ext cx="4136068" cy="4016587"/>
          </a:xfrm>
        </p:spPr>
        <p:txBody>
          <a:bodyPr anchor="ctr">
            <a:normAutofit/>
          </a:bodyPr>
          <a:lstStyle/>
          <a:p>
            <a:r>
              <a:rPr lang="en-US">
                <a:solidFill>
                  <a:schemeClr val="tx1">
                    <a:lumMod val="75000"/>
                    <a:lumOff val="25000"/>
                  </a:schemeClr>
                </a:solidFill>
              </a:rPr>
              <a:t>The essay is written in the form of a dialogue, with Sidney adopting the persona of "Bussy D'Ambois," an interlocutor. Sidney aims to defend poetry and poetic literature against the criticism it faced during the Renaissance period.</a:t>
            </a:r>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4298"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657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51A4F4A1-146B-4D29-852A-F60996679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2" name="Rectangle 11">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00862" y="457200"/>
            <a:ext cx="6400235"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IN"/>
          </a:p>
        </p:txBody>
      </p:sp>
      <p:sp>
        <p:nvSpPr>
          <p:cNvPr id="14" name="Rectangle 13">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9350" y="621793"/>
            <a:ext cx="6149085" cy="5614416"/>
          </a:xfrm>
          <a:prstGeom prst="rect">
            <a:avLst/>
          </a:prstGeom>
          <a:noFill/>
          <a:ln w="6350" cap="sq" cmpd="sng" algn="ctr">
            <a:solidFill>
              <a:schemeClr val="tx1">
                <a:lumMod val="75000"/>
                <a:lumOff val="25000"/>
              </a:schemeClr>
            </a:solidFill>
            <a:prstDash val="solid"/>
            <a:miter lim="800000"/>
          </a:ln>
          <a:effectLst/>
        </p:spPr>
        <p:txBody>
          <a:bodyPr/>
          <a:lstStyle/>
          <a:p>
            <a:endParaRPr lang="en-IN"/>
          </a:p>
        </p:txBody>
      </p:sp>
      <p:sp>
        <p:nvSpPr>
          <p:cNvPr id="2" name="Title 1"/>
          <p:cNvSpPr>
            <a:spLocks noGrp="1"/>
          </p:cNvSpPr>
          <p:nvPr>
            <p:ph type="title"/>
          </p:nvPr>
        </p:nvSpPr>
        <p:spPr>
          <a:xfrm>
            <a:off x="2883462" y="881210"/>
            <a:ext cx="5563443" cy="1517035"/>
          </a:xfrm>
        </p:spPr>
        <p:txBody>
          <a:bodyPr>
            <a:normAutofit/>
          </a:bodyPr>
          <a:lstStyle/>
          <a:p>
            <a:r>
              <a:rPr lang="en-US" b="1">
                <a:solidFill>
                  <a:schemeClr val="tx1">
                    <a:lumMod val="75000"/>
                    <a:lumOff val="25000"/>
                  </a:schemeClr>
                </a:solidFill>
              </a:rPr>
              <a:t>Section 1: The Nature of Poetry</a:t>
            </a:r>
            <a:endParaRPr lang="en-US">
              <a:solidFill>
                <a:schemeClr val="tx1">
                  <a:lumMod val="75000"/>
                  <a:lumOff val="25000"/>
                </a:schemeClr>
              </a:solidFill>
            </a:endParaRPr>
          </a:p>
        </p:txBody>
      </p:sp>
      <p:sp>
        <p:nvSpPr>
          <p:cNvPr id="3" name="Content Placeholder 2"/>
          <p:cNvSpPr>
            <a:spLocks noGrp="1"/>
          </p:cNvSpPr>
          <p:nvPr>
            <p:ph idx="1"/>
          </p:nvPr>
        </p:nvSpPr>
        <p:spPr>
          <a:xfrm>
            <a:off x="2883462" y="2626840"/>
            <a:ext cx="5433827" cy="3131777"/>
          </a:xfrm>
        </p:spPr>
        <p:txBody>
          <a:bodyPr>
            <a:normAutofit/>
          </a:bodyPr>
          <a:lstStyle/>
          <a:p>
            <a:r>
              <a:rPr lang="en-US">
                <a:solidFill>
                  <a:schemeClr val="tx1">
                    <a:lumMod val="75000"/>
                    <a:lumOff val="25000"/>
                  </a:schemeClr>
                </a:solidFill>
              </a:rPr>
              <a:t>Sidney argues that poetry is not merely an entertainment but possesses significant educational value.</a:t>
            </a:r>
            <a:r>
              <a:rPr lang="en-US" b="1">
                <a:solidFill>
                  <a:schemeClr val="tx1">
                    <a:lumMod val="75000"/>
                    <a:lumOff val="25000"/>
                  </a:schemeClr>
                </a:solidFill>
              </a:rPr>
              <a:t> </a:t>
            </a:r>
            <a:r>
              <a:rPr lang="en-US">
                <a:solidFill>
                  <a:schemeClr val="tx1">
                    <a:lumMod val="75000"/>
                    <a:lumOff val="25000"/>
                  </a:schemeClr>
                </a:solidFill>
              </a:rPr>
              <a:t>  He compares poetry with other forms of knowledge, such as philosophy and history, and emphasizes its superiority due to its ability to convey knowledge through imaginative storytelling.</a:t>
            </a:r>
            <a:r>
              <a:rPr lang="en-US" b="1">
                <a:solidFill>
                  <a:schemeClr val="tx1">
                    <a:lumMod val="75000"/>
                    <a:lumOff val="25000"/>
                  </a:schemeClr>
                </a:solidFill>
              </a:rPr>
              <a:t> </a:t>
            </a:r>
            <a:r>
              <a:rPr lang="en-US">
                <a:solidFill>
                  <a:schemeClr val="tx1">
                    <a:lumMod val="75000"/>
                    <a:lumOff val="25000"/>
                  </a:schemeClr>
                </a:solidFill>
              </a:rPr>
              <a:t> Poetry has a unique capacity to inspire and evoke emotions, making it a powerful tool for education and personal growth.</a:t>
            </a:r>
          </a:p>
          <a:p>
            <a:endParaRPr lang="en-US">
              <a:solidFill>
                <a:schemeClr val="tx1">
                  <a:lumMod val="75000"/>
                  <a:lumOff val="25000"/>
                </a:schemeClr>
              </a:solidFill>
            </a:endParaRPr>
          </a:p>
        </p:txBody>
      </p:sp>
    </p:spTree>
    <p:extLst>
      <p:ext uri="{BB962C8B-B14F-4D97-AF65-F5344CB8AC3E}">
        <p14:creationId xmlns:p14="http://schemas.microsoft.com/office/powerpoint/2010/main" val="3898638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51A4F4A1-146B-4D29-852A-F60996679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2" name="Rectangle 11">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00862" y="457200"/>
            <a:ext cx="6400235"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IN"/>
          </a:p>
        </p:txBody>
      </p:sp>
      <p:sp>
        <p:nvSpPr>
          <p:cNvPr id="14" name="Rectangle 13">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9350" y="621793"/>
            <a:ext cx="6149085" cy="5614416"/>
          </a:xfrm>
          <a:prstGeom prst="rect">
            <a:avLst/>
          </a:prstGeom>
          <a:noFill/>
          <a:ln w="6350" cap="sq" cmpd="sng" algn="ctr">
            <a:solidFill>
              <a:schemeClr val="tx1">
                <a:lumMod val="75000"/>
                <a:lumOff val="25000"/>
              </a:schemeClr>
            </a:solidFill>
            <a:prstDash val="solid"/>
            <a:miter lim="800000"/>
          </a:ln>
          <a:effectLst/>
        </p:spPr>
        <p:txBody>
          <a:bodyPr/>
          <a:lstStyle/>
          <a:p>
            <a:endParaRPr lang="en-IN"/>
          </a:p>
        </p:txBody>
      </p:sp>
      <p:sp>
        <p:nvSpPr>
          <p:cNvPr id="2" name="Title 1"/>
          <p:cNvSpPr>
            <a:spLocks noGrp="1"/>
          </p:cNvSpPr>
          <p:nvPr>
            <p:ph type="title"/>
          </p:nvPr>
        </p:nvSpPr>
        <p:spPr>
          <a:xfrm>
            <a:off x="2883462" y="881210"/>
            <a:ext cx="5563443" cy="1517035"/>
          </a:xfrm>
        </p:spPr>
        <p:txBody>
          <a:bodyPr>
            <a:normAutofit/>
          </a:bodyPr>
          <a:lstStyle/>
          <a:p>
            <a:r>
              <a:rPr lang="en-US" b="1">
                <a:solidFill>
                  <a:schemeClr val="tx1">
                    <a:lumMod val="75000"/>
                    <a:lumOff val="25000"/>
                  </a:schemeClr>
                </a:solidFill>
              </a:rPr>
              <a:t>Section 2: Mimesis and Imitation:</a:t>
            </a:r>
            <a:endParaRPr lang="en-US">
              <a:solidFill>
                <a:schemeClr val="tx1">
                  <a:lumMod val="75000"/>
                  <a:lumOff val="25000"/>
                </a:schemeClr>
              </a:solidFill>
            </a:endParaRPr>
          </a:p>
        </p:txBody>
      </p:sp>
      <p:sp>
        <p:nvSpPr>
          <p:cNvPr id="3" name="Content Placeholder 2"/>
          <p:cNvSpPr>
            <a:spLocks noGrp="1"/>
          </p:cNvSpPr>
          <p:nvPr>
            <p:ph idx="1"/>
          </p:nvPr>
        </p:nvSpPr>
        <p:spPr>
          <a:xfrm>
            <a:off x="2883462" y="2626840"/>
            <a:ext cx="5433827" cy="3131777"/>
          </a:xfrm>
        </p:spPr>
        <p:txBody>
          <a:bodyPr>
            <a:normAutofit/>
          </a:bodyPr>
          <a:lstStyle/>
          <a:p>
            <a:r>
              <a:rPr lang="en-US">
                <a:solidFill>
                  <a:schemeClr val="tx1">
                    <a:lumMod val="75000"/>
                    <a:lumOff val="25000"/>
                  </a:schemeClr>
                </a:solidFill>
              </a:rPr>
              <a:t>Sidney addresses the concept of mimesis (imitation) in poetry, which was a crucial aspect of ancient Greek literary theory.</a:t>
            </a:r>
            <a:r>
              <a:rPr lang="en-US" b="1">
                <a:solidFill>
                  <a:schemeClr val="tx1">
                    <a:lumMod val="75000"/>
                    <a:lumOff val="25000"/>
                  </a:schemeClr>
                </a:solidFill>
              </a:rPr>
              <a:t> </a:t>
            </a:r>
            <a:r>
              <a:rPr lang="en-US">
                <a:solidFill>
                  <a:schemeClr val="tx1">
                    <a:lumMod val="75000"/>
                    <a:lumOff val="25000"/>
                  </a:schemeClr>
                </a:solidFill>
              </a:rPr>
              <a:t>He defends the poet's right to draw upon imagination and create fictional narratives, rather than being strictly bound by a rigid imitation of reality.</a:t>
            </a:r>
            <a:r>
              <a:rPr lang="en-US" b="1">
                <a:solidFill>
                  <a:schemeClr val="tx1">
                    <a:lumMod val="75000"/>
                    <a:lumOff val="25000"/>
                  </a:schemeClr>
                </a:solidFill>
              </a:rPr>
              <a:t> </a:t>
            </a:r>
            <a:r>
              <a:rPr lang="en-US">
                <a:solidFill>
                  <a:schemeClr val="tx1">
                    <a:lumMod val="75000"/>
                    <a:lumOff val="25000"/>
                  </a:schemeClr>
                </a:solidFill>
              </a:rPr>
              <a:t> Sidney argues that poetic fiction allows for a deeper exploration of human experiences and emotions, which contributes to the richness of poetic expression.</a:t>
            </a:r>
          </a:p>
          <a:p>
            <a:endParaRPr lang="en-US">
              <a:solidFill>
                <a:schemeClr val="tx1">
                  <a:lumMod val="75000"/>
                  <a:lumOff val="25000"/>
                </a:schemeClr>
              </a:solidFill>
            </a:endParaRPr>
          </a:p>
        </p:txBody>
      </p:sp>
    </p:spTree>
    <p:extLst>
      <p:ext uri="{BB962C8B-B14F-4D97-AF65-F5344CB8AC3E}">
        <p14:creationId xmlns:p14="http://schemas.microsoft.com/office/powerpoint/2010/main" val="134767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4789F1-5F3B-4DEE-BEAA-E70D1E088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3C3E38-DF85-49B0-BDB8-38728B091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8791956" cy="6382512"/>
          </a:xfrm>
          <a:prstGeom prst="rect">
            <a:avLst/>
          </a:prstGeom>
          <a:solidFill>
            <a:srgbClr val="5F5041"/>
          </a:solidFill>
          <a:ln w="6350" cap="flat" cmpd="sng" algn="ctr">
            <a:noFill/>
            <a:prstDash val="solid"/>
          </a:ln>
          <a:effectLst>
            <a:softEdge rad="0"/>
          </a:effectLst>
        </p:spPr>
        <p:txBody>
          <a:bodyPr/>
          <a:lstStyle/>
          <a:p>
            <a:endParaRPr lang="en-IN"/>
          </a:p>
        </p:txBody>
      </p:sp>
      <p:pic>
        <p:nvPicPr>
          <p:cNvPr id="5" name="Picture 4" descr="Man writing on music sheet">
            <a:extLst>
              <a:ext uri="{FF2B5EF4-FFF2-40B4-BE49-F238E27FC236}">
                <a16:creationId xmlns:a16="http://schemas.microsoft.com/office/drawing/2014/main" id="{8D1897BF-114F-FBB3-6ECE-B28CFEF1D486}"/>
              </a:ext>
            </a:extLst>
          </p:cNvPr>
          <p:cNvPicPr>
            <a:picLocks noChangeAspect="1"/>
          </p:cNvPicPr>
          <p:nvPr/>
        </p:nvPicPr>
        <p:blipFill rotWithShape="1">
          <a:blip r:embed="rId2">
            <a:duotone>
              <a:prstClr val="black"/>
              <a:schemeClr val="tx2">
                <a:tint val="45000"/>
                <a:satMod val="400000"/>
              </a:schemeClr>
            </a:duotone>
            <a:alphaModFix amt="25000"/>
          </a:blip>
          <a:srcRect l="7565" r="3434" b="-1"/>
          <a:stretch/>
        </p:blipFill>
        <p:spPr>
          <a:xfrm>
            <a:off x="20" y="10"/>
            <a:ext cx="9143980" cy="6857990"/>
          </a:xfrm>
          <a:prstGeom prst="rect">
            <a:avLst/>
          </a:prstGeom>
        </p:spPr>
      </p:pic>
      <p:sp>
        <p:nvSpPr>
          <p:cNvPr id="2" name="Title 1"/>
          <p:cNvSpPr>
            <a:spLocks noGrp="1"/>
          </p:cNvSpPr>
          <p:nvPr>
            <p:ph type="title"/>
          </p:nvPr>
        </p:nvSpPr>
        <p:spPr>
          <a:xfrm>
            <a:off x="800100" y="642594"/>
            <a:ext cx="7543800" cy="1371600"/>
          </a:xfrm>
        </p:spPr>
        <p:txBody>
          <a:bodyPr>
            <a:normAutofit/>
          </a:bodyPr>
          <a:lstStyle/>
          <a:p>
            <a:r>
              <a:rPr lang="en-US" b="1" dirty="0"/>
              <a:t>Section 3: The Poet as a Teacher</a:t>
            </a:r>
            <a:endParaRPr lang="en-US" dirty="0"/>
          </a:p>
        </p:txBody>
      </p:sp>
      <p:sp>
        <p:nvSpPr>
          <p:cNvPr id="3" name="Content Placeholder 2"/>
          <p:cNvSpPr>
            <a:spLocks noGrp="1"/>
          </p:cNvSpPr>
          <p:nvPr>
            <p:ph idx="1"/>
          </p:nvPr>
        </p:nvSpPr>
        <p:spPr>
          <a:xfrm>
            <a:off x="800100" y="2103120"/>
            <a:ext cx="7543800" cy="3931920"/>
          </a:xfrm>
        </p:spPr>
        <p:txBody>
          <a:bodyPr>
            <a:normAutofit/>
          </a:bodyPr>
          <a:lstStyle/>
          <a:p>
            <a:r>
              <a:rPr lang="en-US" dirty="0"/>
              <a:t>Sidney emphasizes the didactic role of the poet as a teacher and praises the ethical influence of poetry.</a:t>
            </a:r>
            <a:r>
              <a:rPr lang="en-US" b="1" dirty="0"/>
              <a:t> </a:t>
            </a:r>
            <a:r>
              <a:rPr lang="en-US" dirty="0"/>
              <a:t> He believes that poets can instill virtues and vices in their readers through the depiction of characters and events.</a:t>
            </a:r>
            <a:r>
              <a:rPr lang="en-US" b="1" dirty="0"/>
              <a:t> </a:t>
            </a:r>
            <a:r>
              <a:rPr lang="en-US" dirty="0"/>
              <a:t> The ethical function of poetry lies in its ability to shape moral character and elevate the human spirit.</a:t>
            </a:r>
          </a:p>
          <a:p>
            <a:endParaRPr lang="en-US" dirty="0"/>
          </a:p>
        </p:txBody>
      </p:sp>
    </p:spTree>
    <p:extLst>
      <p:ext uri="{BB962C8B-B14F-4D97-AF65-F5344CB8AC3E}">
        <p14:creationId xmlns:p14="http://schemas.microsoft.com/office/powerpoint/2010/main" val="155022694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4789F1-5F3B-4DEE-BEAA-E70D1E088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3C3E38-DF85-49B0-BDB8-38728B091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8791956" cy="6382512"/>
          </a:xfrm>
          <a:prstGeom prst="rect">
            <a:avLst/>
          </a:prstGeom>
          <a:solidFill>
            <a:srgbClr val="5F5041"/>
          </a:solidFill>
          <a:ln w="6350" cap="flat" cmpd="sng" algn="ctr">
            <a:noFill/>
            <a:prstDash val="solid"/>
          </a:ln>
          <a:effectLst>
            <a:softEdge rad="0"/>
          </a:effectLst>
        </p:spPr>
        <p:txBody>
          <a:bodyPr/>
          <a:lstStyle/>
          <a:p>
            <a:endParaRPr lang="en-IN"/>
          </a:p>
        </p:txBody>
      </p:sp>
      <p:pic>
        <p:nvPicPr>
          <p:cNvPr id="5" name="Picture 4" descr="Close up of heart shaped pages of a book">
            <a:extLst>
              <a:ext uri="{FF2B5EF4-FFF2-40B4-BE49-F238E27FC236}">
                <a16:creationId xmlns:a16="http://schemas.microsoft.com/office/drawing/2014/main" id="{E59940F0-A67C-F16B-8F59-93C5D8E25A1A}"/>
              </a:ext>
            </a:extLst>
          </p:cNvPr>
          <p:cNvPicPr>
            <a:picLocks noChangeAspect="1"/>
          </p:cNvPicPr>
          <p:nvPr/>
        </p:nvPicPr>
        <p:blipFill rotWithShape="1">
          <a:blip r:embed="rId2">
            <a:duotone>
              <a:prstClr val="black"/>
              <a:schemeClr val="tx2">
                <a:tint val="45000"/>
                <a:satMod val="400000"/>
              </a:schemeClr>
            </a:duotone>
            <a:alphaModFix amt="25000"/>
          </a:blip>
          <a:srcRect l="5847" r="5152" b="-1"/>
          <a:stretch/>
        </p:blipFill>
        <p:spPr>
          <a:xfrm>
            <a:off x="20" y="10"/>
            <a:ext cx="9143980" cy="6857990"/>
          </a:xfrm>
          <a:prstGeom prst="rect">
            <a:avLst/>
          </a:prstGeom>
        </p:spPr>
      </p:pic>
      <p:sp>
        <p:nvSpPr>
          <p:cNvPr id="2" name="Title 1"/>
          <p:cNvSpPr>
            <a:spLocks noGrp="1"/>
          </p:cNvSpPr>
          <p:nvPr>
            <p:ph type="title"/>
          </p:nvPr>
        </p:nvSpPr>
        <p:spPr>
          <a:xfrm>
            <a:off x="800100" y="642594"/>
            <a:ext cx="7543800" cy="1371600"/>
          </a:xfrm>
        </p:spPr>
        <p:txBody>
          <a:bodyPr>
            <a:normAutofit/>
          </a:bodyPr>
          <a:lstStyle/>
          <a:p>
            <a:r>
              <a:rPr lang="en-US" b="1" dirty="0"/>
              <a:t>Section 4: Pleasure and Entertainment</a:t>
            </a:r>
            <a:endParaRPr lang="en-US" dirty="0"/>
          </a:p>
        </p:txBody>
      </p:sp>
      <p:sp>
        <p:nvSpPr>
          <p:cNvPr id="3" name="Content Placeholder 2"/>
          <p:cNvSpPr>
            <a:spLocks noGrp="1"/>
          </p:cNvSpPr>
          <p:nvPr>
            <p:ph idx="1"/>
          </p:nvPr>
        </p:nvSpPr>
        <p:spPr>
          <a:xfrm>
            <a:off x="800100" y="2103120"/>
            <a:ext cx="7543800" cy="3931920"/>
          </a:xfrm>
        </p:spPr>
        <p:txBody>
          <a:bodyPr>
            <a:normAutofit/>
          </a:bodyPr>
          <a:lstStyle/>
          <a:p>
            <a:r>
              <a:rPr lang="en-US" dirty="0"/>
              <a:t>Sidney acknowledges that poetry provides pleasure and entertainment, which he considers a legitimate and essential aspect of literature.</a:t>
            </a:r>
            <a:r>
              <a:rPr lang="en-US" b="1" dirty="0"/>
              <a:t> </a:t>
            </a:r>
            <a:r>
              <a:rPr lang="en-US" dirty="0"/>
              <a:t>He defends the idea that delighting the reader does not diminish the intellectual or moral worth of a work.</a:t>
            </a:r>
            <a:r>
              <a:rPr lang="en-US" b="1" dirty="0"/>
              <a:t> </a:t>
            </a:r>
            <a:r>
              <a:rPr lang="en-US" dirty="0"/>
              <a:t>Sidney argues that poetry can be both enjoyable and instructive, combining pleasure with learning.</a:t>
            </a:r>
          </a:p>
          <a:p>
            <a:endParaRPr lang="en-US" dirty="0"/>
          </a:p>
        </p:txBody>
      </p:sp>
    </p:spTree>
    <p:extLst>
      <p:ext uri="{BB962C8B-B14F-4D97-AF65-F5344CB8AC3E}">
        <p14:creationId xmlns:p14="http://schemas.microsoft.com/office/powerpoint/2010/main" val="55132104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1F2238-EA69-4D67-8CD6-BAE676F9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Open book">
            <a:extLst>
              <a:ext uri="{FF2B5EF4-FFF2-40B4-BE49-F238E27FC236}">
                <a16:creationId xmlns:a16="http://schemas.microsoft.com/office/drawing/2014/main" id="{0D21C6EE-E5D5-B120-E93A-C637FAC64389}"/>
              </a:ext>
            </a:extLst>
          </p:cNvPr>
          <p:cNvPicPr>
            <a:picLocks noChangeAspect="1"/>
          </p:cNvPicPr>
          <p:nvPr/>
        </p:nvPicPr>
        <p:blipFill rotWithShape="1">
          <a:blip r:embed="rId2">
            <a:duotone>
              <a:schemeClr val="accent1">
                <a:shade val="45000"/>
                <a:satMod val="135000"/>
              </a:schemeClr>
              <a:prstClr val="white"/>
            </a:duotone>
            <a:alphaModFix amt="75000"/>
          </a:blip>
          <a:srcRect l="4847" r="6152" b="-1"/>
          <a:stretch/>
        </p:blipFill>
        <p:spPr>
          <a:xfrm>
            <a:off x="20" y="10"/>
            <a:ext cx="9143979" cy="6857989"/>
          </a:xfrm>
          <a:prstGeom prst="rect">
            <a:avLst/>
          </a:prstGeom>
        </p:spPr>
      </p:pic>
      <p:sp>
        <p:nvSpPr>
          <p:cNvPr id="11" name="Rectangle 10">
            <a:extLst>
              <a:ext uri="{FF2B5EF4-FFF2-40B4-BE49-F238E27FC236}">
                <a16:creationId xmlns:a16="http://schemas.microsoft.com/office/drawing/2014/main" id="{44ACE5D0-1439-4B33-9A21-D86EF78AF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8791956" cy="6382512"/>
          </a:xfrm>
          <a:prstGeom prst="rect">
            <a:avLst/>
          </a:prstGeom>
          <a:solidFill>
            <a:schemeClr val="bg1">
              <a:alpha val="91000"/>
            </a:schemeClr>
          </a:solidFill>
          <a:ln w="6350" cap="flat" cmpd="sng" algn="ctr">
            <a:noFill/>
            <a:prstDash val="solid"/>
          </a:ln>
          <a:effectLst>
            <a:softEdge rad="0"/>
          </a:effectLst>
        </p:spPr>
        <p:txBody>
          <a:bodyPr/>
          <a:lstStyle/>
          <a:p>
            <a:endParaRPr lang="en-IN"/>
          </a:p>
        </p:txBody>
      </p:sp>
      <p:sp>
        <p:nvSpPr>
          <p:cNvPr id="2" name="Title 1"/>
          <p:cNvSpPr>
            <a:spLocks noGrp="1"/>
          </p:cNvSpPr>
          <p:nvPr>
            <p:ph type="title"/>
          </p:nvPr>
        </p:nvSpPr>
        <p:spPr>
          <a:xfrm>
            <a:off x="800100" y="642594"/>
            <a:ext cx="7543800" cy="1371600"/>
          </a:xfrm>
        </p:spPr>
        <p:txBody>
          <a:bodyPr>
            <a:normAutofit/>
          </a:bodyPr>
          <a:lstStyle/>
          <a:p>
            <a:r>
              <a:rPr lang="en-US" b="1" dirty="0"/>
              <a:t>Section 5: Attacks on Poetry:</a:t>
            </a:r>
            <a:endParaRPr lang="en-US" dirty="0"/>
          </a:p>
        </p:txBody>
      </p:sp>
      <p:sp>
        <p:nvSpPr>
          <p:cNvPr id="3" name="Content Placeholder 2"/>
          <p:cNvSpPr>
            <a:spLocks noGrp="1"/>
          </p:cNvSpPr>
          <p:nvPr>
            <p:ph idx="1"/>
          </p:nvPr>
        </p:nvSpPr>
        <p:spPr>
          <a:xfrm>
            <a:off x="800100" y="2103120"/>
            <a:ext cx="7543800" cy="3931920"/>
          </a:xfrm>
        </p:spPr>
        <p:txBody>
          <a:bodyPr>
            <a:normAutofit/>
          </a:bodyPr>
          <a:lstStyle/>
          <a:p>
            <a:r>
              <a:rPr lang="en-US" dirty="0"/>
              <a:t>Throughout the essay, Sidney addresses the criticisms that poetry faced during his time. He criticizes those who dismissed poetry as trivial, arguing that such a view stems from a lack of understanding or an inability to appreciate its depth and significance. Sidney defends poetry against those who valued only practical and utilitarian forms of literature.</a:t>
            </a:r>
          </a:p>
          <a:p>
            <a:endParaRPr lang="en-US" dirty="0"/>
          </a:p>
        </p:txBody>
      </p:sp>
    </p:spTree>
    <p:extLst>
      <p:ext uri="{BB962C8B-B14F-4D97-AF65-F5344CB8AC3E}">
        <p14:creationId xmlns:p14="http://schemas.microsoft.com/office/powerpoint/2010/main" val="22829503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32</TotalTime>
  <Words>922</Words>
  <Application>Microsoft Office PowerPoint</Application>
  <PresentationFormat>On-screen Show (4:3)</PresentationFormat>
  <Paragraphs>27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Century Gothic</vt:lpstr>
      <vt:lpstr>Garamond</vt:lpstr>
      <vt:lpstr>Times New Roman</vt:lpstr>
      <vt:lpstr>Savon</vt:lpstr>
      <vt:lpstr>Literary Criticism  (BA-TY)</vt:lpstr>
      <vt:lpstr>Sir Philip Sidney </vt:lpstr>
      <vt:lpstr>Literary Works</vt:lpstr>
      <vt:lpstr> "An Apology for Poetry"</vt:lpstr>
      <vt:lpstr>Section 1: The Nature of Poetry</vt:lpstr>
      <vt:lpstr>Section 2: Mimesis and Imitation:</vt:lpstr>
      <vt:lpstr>Section 3: The Poet as a Teacher</vt:lpstr>
      <vt:lpstr>Section 4: Pleasure and Entertainment</vt:lpstr>
      <vt:lpstr>Section 5: Attacks on Poetry:</vt:lpstr>
      <vt:lpstr>Section 6: Poetic Inspiration:</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Literary Criticism  (BA-TY)</dc:title>
  <dc:creator>kishore nakhate</dc:creator>
  <cp:lastModifiedBy>meghana joshi</cp:lastModifiedBy>
  <cp:revision>7</cp:revision>
  <dcterms:created xsi:type="dcterms:W3CDTF">2023-08-03T12:07:22Z</dcterms:created>
  <dcterms:modified xsi:type="dcterms:W3CDTF">2023-08-03T16:56:14Z</dcterms:modified>
</cp:coreProperties>
</file>